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ede085d67_0_0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35ede085d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</a:t>
            </a:r>
            <a:endParaRPr/>
          </a:p>
        </p:txBody>
      </p:sp>
      <p:sp>
        <p:nvSpPr>
          <p:cNvPr id="72" name="Google Shape;72;g35ede085d6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e085d6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5ede085d67_0_221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168cf99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6168cf9957_0_0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0d4b2636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60d4b2636d_0_17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0d4b263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60d4b2636d_0_57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0d4b2636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60d4b2636d_0_52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6d410c2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66d410c2f9_0_9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0d4b2636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60d4b2636d_0_79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0d4b2636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60d4b2636d_0_141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0d4b2636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60d4b2636d_0_150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0d4b2636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60d4b2636d_0_116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ede085d6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5ede085d67_0_106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0d4b2636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60d4b2636d_0_249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0d4b2636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60d4b2636d_0_99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1875321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618753213f_0_1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1875321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618753213f_0_8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0d4b2636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60d4b2636d_0_111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0d4b2636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60d4b2636d_0_225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0d4b2636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60d4b2636d_0_121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0d4b2636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60d4b2636d_0_94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d4b2636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60d4b2636d_0_240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0d4b2636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60d4b2636d_0_130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ede085d6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5ede085d67_0_185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e085d6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5ede085d67_0_226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168cf995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6168cf9957_0_107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e085d6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5ede085d67_0_206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e085d6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5ede085d67_0_191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0d4b263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60d4b2636d_0_0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ede085d6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5ede085d67_0_214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e085d6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5ede085d67_0_196:notes"/>
          <p:cNvSpPr/>
          <p:nvPr>
            <p:ph idx="2" type="sldImg"/>
          </p:nvPr>
        </p:nvSpPr>
        <p:spPr>
          <a:xfrm>
            <a:off x="382188" y="685800"/>
            <a:ext cx="6093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964492" y="1401258"/>
            <a:ext cx="5074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Source Sans Pro"/>
              <a:buNone/>
              <a:defRPr b="1" sz="3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371601" y="3781901"/>
            <a:ext cx="64008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4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7" y="462397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467010" y="4029912"/>
            <a:ext cx="8210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924019"/>
            <a:ext cx="9142814" cy="219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66" y="195486"/>
            <a:ext cx="8208000" cy="287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57201" y="573528"/>
            <a:ext cx="8229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124204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553207" y="462397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924019"/>
            <a:ext cx="9142814" cy="21948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67010" y="1653648"/>
            <a:ext cx="54015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67010" y="1005576"/>
            <a:ext cx="82101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Clr>
                <a:srgbClr val="CEDA2E"/>
              </a:buClr>
              <a:buSzPts val="2300"/>
              <a:buNone/>
              <a:defRPr sz="23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7465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23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7465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2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7465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23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7465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23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4"/>
          <p:cNvSpPr/>
          <p:nvPr>
            <p:ph idx="3" type="pic"/>
          </p:nvPr>
        </p:nvSpPr>
        <p:spPr>
          <a:xfrm>
            <a:off x="6030116" y="1653778"/>
            <a:ext cx="2646900" cy="28623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66" y="195486"/>
            <a:ext cx="8208000" cy="287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vLYjEtCXR6M" TargetMode="External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50.png"/><Relationship Id="rId5" Type="http://schemas.openxmlformats.org/officeDocument/2006/relationships/image" Target="../media/image34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6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Relationship Id="rId8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jp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79824" y="1433700"/>
            <a:ext cx="8585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900">
                <a:solidFill>
                  <a:schemeClr val="dk1"/>
                </a:solidFill>
              </a:rPr>
              <a:t>OT LABORATEGI BIRTUALAK</a:t>
            </a:r>
            <a:endParaRPr b="1" sz="3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56056" y="3729830"/>
            <a:ext cx="783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6555696" y="467417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544240" y="87474"/>
            <a:ext cx="972000" cy="59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8288" y="186092"/>
            <a:ext cx="41412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0" y="2164175"/>
            <a:ext cx="898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5. </a:t>
            </a:r>
            <a:r>
              <a:rPr lang="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PLC Sare birtuala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(3 Tia Portal+PLCSIM+NetTOPLC  + 3 Codesys  &gt;             Keepserver &gt; Factory)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900" y="1184825"/>
            <a:ext cx="6248406" cy="36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50" y="1526300"/>
            <a:ext cx="1250600" cy="9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50" y="2695450"/>
            <a:ext cx="1250600" cy="9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50" y="3864600"/>
            <a:ext cx="1250600" cy="9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300" y="2695450"/>
            <a:ext cx="1250600" cy="9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150" y="1448550"/>
            <a:ext cx="5786749" cy="34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2098800" y="3835000"/>
            <a:ext cx="958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Gris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984800" y="2800525"/>
            <a:ext cx="1186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Verde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2007450" y="1783788"/>
            <a:ext cx="1141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Azul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4008850" y="1242850"/>
            <a:ext cx="178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dk2"/>
                </a:solidFill>
              </a:rPr>
              <a:t>Eth</a:t>
            </a:r>
            <a:r>
              <a:rPr lang="es" sz="1800">
                <a:solidFill>
                  <a:schemeClr val="dk2"/>
                </a:solidFill>
              </a:rPr>
              <a:t>/Wifi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1678625" y="4456450"/>
            <a:ext cx="23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Tia Portal proiektuak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358725" y="3589150"/>
            <a:ext cx="324900" cy="1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4115913" y="4456450"/>
            <a:ext cx="23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Kepserver fitxategia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6641350" y="4456450"/>
            <a:ext cx="23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Factory eszena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13050" y="1151325"/>
            <a:ext cx="1710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10.15.181.23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-17550" y="2299925"/>
            <a:ext cx="1710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10.15.181.24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113050" y="3448513"/>
            <a:ext cx="1710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10.15.181.25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7401900" y="2176550"/>
            <a:ext cx="1710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10.15.18130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1443475"/>
            <a:ext cx="2617625" cy="33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380675" y="1062838"/>
            <a:ext cx="2541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Jatorrizko proiektua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700" y="2295700"/>
            <a:ext cx="1675675" cy="15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775" y="2280038"/>
            <a:ext cx="1675675" cy="156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2925" y="2287913"/>
            <a:ext cx="1675675" cy="155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3150700" y="1799000"/>
            <a:ext cx="1392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Azul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4978775" y="1799000"/>
            <a:ext cx="1560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Verde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7024463" y="1860325"/>
            <a:ext cx="1392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Gris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2937" y="3848297"/>
            <a:ext cx="1171191" cy="99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6507557" y="469320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" y="1276100"/>
            <a:ext cx="2273700" cy="3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463" y="1534775"/>
            <a:ext cx="2133600" cy="29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313" y="1534613"/>
            <a:ext cx="2273700" cy="29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9275" y="1512025"/>
            <a:ext cx="1831725" cy="30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3044175" y="1150913"/>
            <a:ext cx="1392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Azul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5328775" y="1150838"/>
            <a:ext cx="1560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Verde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7248538" y="1139538"/>
            <a:ext cx="1392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Gris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319800" y="922613"/>
            <a:ext cx="2541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Jatorrizko proiektua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2469" y="985023"/>
            <a:ext cx="54598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2800"/>
            <a:ext cx="2284776" cy="36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212" y="2571750"/>
            <a:ext cx="10691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313" y="1504350"/>
            <a:ext cx="2133600" cy="29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937" y="3300497"/>
            <a:ext cx="1171191" cy="99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327" y="1798800"/>
            <a:ext cx="6237063" cy="265058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2" name="Google Shape;232;p30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sp>
        <p:nvSpPr>
          <p:cNvPr id="233" name="Google Shape;233;p30"/>
          <p:cNvSpPr txBox="1"/>
          <p:nvPr/>
        </p:nvSpPr>
        <p:spPr>
          <a:xfrm>
            <a:off x="821750" y="2906525"/>
            <a:ext cx="69153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1" lang="e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xport all tags from TIA portal to Kepware by using TIA Portal Exporter and Topserver</a:t>
            </a:r>
            <a:endParaRPr b="1"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https://www.youtube.com/watch?v=vLYjEtCXR6M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00" y="1370625"/>
            <a:ext cx="8839201" cy="122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0" name="Google Shape;240;p31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25" y="1062850"/>
            <a:ext cx="2412697" cy="37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272" y="1062850"/>
            <a:ext cx="2478835" cy="37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6197" y="1062850"/>
            <a:ext cx="2405079" cy="37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262" y="2495675"/>
            <a:ext cx="1069125" cy="10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0" name="Google Shape;250;p32"/>
          <p:cNvSpPr txBox="1"/>
          <p:nvPr>
            <p:ph type="title"/>
          </p:nvPr>
        </p:nvSpPr>
        <p:spPr>
          <a:xfrm>
            <a:off x="133405" y="596344"/>
            <a:ext cx="90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4.-PLC Siemens Birtuala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(Tia Portal+PLCSIM+NetTOPLC &gt; Keepserver &gt; Factory)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013" y="2625713"/>
            <a:ext cx="3446978" cy="196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768" y="2599809"/>
            <a:ext cx="2550918" cy="202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99819"/>
            <a:ext cx="2361844" cy="182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0711" y="1431666"/>
            <a:ext cx="4611892" cy="119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396" y="3913969"/>
            <a:ext cx="907256" cy="864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1010" y="3313688"/>
            <a:ext cx="742950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74563" y="4294744"/>
            <a:ext cx="1157288" cy="30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84233" y="1361044"/>
            <a:ext cx="2296989" cy="2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226" y="1091850"/>
            <a:ext cx="4782500" cy="19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6808725" y="1717400"/>
            <a:ext cx="1749900" cy="17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PLC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Scan mode: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“Optimizatu”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50" y="3185750"/>
            <a:ext cx="6364648" cy="89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00" y="1247650"/>
            <a:ext cx="6087600" cy="35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sp>
        <p:nvSpPr>
          <p:cNvPr id="274" name="Google Shape;274;p34"/>
          <p:cNvSpPr txBox="1"/>
          <p:nvPr/>
        </p:nvSpPr>
        <p:spPr>
          <a:xfrm>
            <a:off x="493475" y="1062850"/>
            <a:ext cx="26109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En </a:t>
            </a:r>
            <a:r>
              <a:rPr b="1" lang="es" sz="1100">
                <a:solidFill>
                  <a:schemeClr val="dk1"/>
                </a:solidFill>
              </a:rPr>
              <a:t>KEPServerEX</a:t>
            </a:r>
            <a:r>
              <a:rPr lang="es" sz="1100">
                <a:solidFill>
                  <a:schemeClr val="dk1"/>
                </a:solidFill>
              </a:rPr>
              <a:t>, el </a:t>
            </a:r>
            <a:r>
              <a:rPr i="1" lang="es" sz="1100">
                <a:solidFill>
                  <a:schemeClr val="dk1"/>
                </a:solidFill>
              </a:rPr>
              <a:t>scan mode</a:t>
            </a:r>
            <a:r>
              <a:rPr lang="es" sz="1100">
                <a:solidFill>
                  <a:schemeClr val="dk1"/>
                </a:solidFill>
              </a:rPr>
              <a:t> (modo de escaneo) determina cómo y cuándo el servidor recopila datos desde los dispositivos conectados. Esto es fundamental para optimizar el rendimiento, la latencia y el tráfico de red.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Las diferentes maneras de configurar el </a:t>
            </a:r>
            <a:r>
              <a:rPr b="1" lang="es" sz="1100">
                <a:solidFill>
                  <a:schemeClr val="dk1"/>
                </a:solidFill>
              </a:rPr>
              <a:t>scan mode</a:t>
            </a:r>
            <a:r>
              <a:rPr lang="es" sz="1100">
                <a:solidFill>
                  <a:schemeClr val="dk1"/>
                </a:solidFill>
              </a:rPr>
              <a:t> en KEPServerEX son: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525" y="1136875"/>
            <a:ext cx="2760675" cy="36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62" y="3608850"/>
            <a:ext cx="10691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87" y="1215250"/>
            <a:ext cx="7053037" cy="331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62" y="3608850"/>
            <a:ext cx="10691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87" y="1215250"/>
            <a:ext cx="6832106" cy="331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62" y="3608850"/>
            <a:ext cx="10691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87" y="1215250"/>
            <a:ext cx="7001089" cy="331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5" name="Google Shape;305;p38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2113075"/>
            <a:ext cx="381952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87" y="2236975"/>
            <a:ext cx="10691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575" y="1428300"/>
            <a:ext cx="2238375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234775" y="1200000"/>
            <a:ext cx="4991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Kepserver mugatua (+- 3 ordu; Berrabiarazi)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050" y="1062850"/>
            <a:ext cx="3908005" cy="37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455" y="1215250"/>
            <a:ext cx="24955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3" name="Google Shape;323;p40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800" y="1154375"/>
            <a:ext cx="6248409" cy="370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0" name="Google Shape;330;p41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780" y="1062850"/>
            <a:ext cx="24955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100" y="991950"/>
            <a:ext cx="2284776" cy="36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525" y="2280250"/>
            <a:ext cx="10691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4238" y="1323500"/>
            <a:ext cx="2133600" cy="29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62" y="3254847"/>
            <a:ext cx="1171191" cy="99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9950" y="2729725"/>
            <a:ext cx="1171200" cy="19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/>
        </p:nvSpPr>
        <p:spPr>
          <a:xfrm>
            <a:off x="3622288" y="4115100"/>
            <a:ext cx="13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Aldagaien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 ibilbidea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950000" y="4639150"/>
            <a:ext cx="6771900" cy="312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4" name="Google Shape;344;p42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900" y="1184825"/>
            <a:ext cx="6248406" cy="36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1" name="Google Shape;351;p43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75" y="1062850"/>
            <a:ext cx="5685797" cy="3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 txBox="1"/>
          <p:nvPr/>
        </p:nvSpPr>
        <p:spPr>
          <a:xfrm>
            <a:off x="4830450" y="1184775"/>
            <a:ext cx="3500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Beste aukera bat: PLC Maestro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2273950" y="956325"/>
            <a:ext cx="2465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</a:rPr>
              <a:t>OPC Server/Client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0" y="4490175"/>
            <a:ext cx="27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*Aldagaiak sinkronizatu behar dira baita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136050" y="448975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201" y="910675"/>
            <a:ext cx="4377549" cy="407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6150"/>
            <a:ext cx="4184200" cy="391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046" y="3508725"/>
            <a:ext cx="2011100" cy="13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9156" y="4108725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1" name="Google Shape;361;p44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75" y="1062850"/>
            <a:ext cx="5723872" cy="37758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4"/>
          <p:cNvSpPr txBox="1"/>
          <p:nvPr/>
        </p:nvSpPr>
        <p:spPr>
          <a:xfrm>
            <a:off x="4830450" y="1184775"/>
            <a:ext cx="3500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Beste aukera bat: PLC Maestro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4" name="Google Shape;364;p44"/>
          <p:cNvSpPr txBox="1"/>
          <p:nvPr/>
        </p:nvSpPr>
        <p:spPr>
          <a:xfrm>
            <a:off x="1939175" y="865050"/>
            <a:ext cx="2465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</a:rPr>
              <a:t>OPC Server/Client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65" name="Google Shape;365;p44"/>
          <p:cNvSpPr txBox="1"/>
          <p:nvPr/>
        </p:nvSpPr>
        <p:spPr>
          <a:xfrm>
            <a:off x="0" y="4490175"/>
            <a:ext cx="27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*Aldagaiak sinkronizatu behar dira baita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136050" y="448975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6150"/>
            <a:ext cx="4184200" cy="391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200" y="910675"/>
            <a:ext cx="4020155" cy="38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75" y="1808525"/>
            <a:ext cx="3559175" cy="16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75" y="17002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388" y="1215250"/>
            <a:ext cx="6267222" cy="331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72" y="1036284"/>
            <a:ext cx="2824850" cy="376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25" y="1062850"/>
            <a:ext cx="1502325" cy="38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1725" y="2435350"/>
            <a:ext cx="3761326" cy="22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7913" y="904788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75" y="1062850"/>
            <a:ext cx="6891420" cy="33103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2943475" y="4449250"/>
            <a:ext cx="127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azul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4687588" y="4449250"/>
            <a:ext cx="139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verde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6215700" y="4449250"/>
            <a:ext cx="127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Producción gris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080675" y="4449250"/>
            <a:ext cx="164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Factory , Kepserver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100" y="1062850"/>
            <a:ext cx="2133600" cy="97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6553207" y="46779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113050" y="601150"/>
            <a:ext cx="88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PLC Sare birtuala  (3 Tia Portal+PLCSIM+NetTOPLC  + 3 Codesys  &gt;    Keepserver &gt; Factory)</a:t>
            </a:r>
            <a:endParaRPr sz="180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275" y="1062850"/>
            <a:ext cx="4716420" cy="37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450" y="3701150"/>
            <a:ext cx="2133600" cy="97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